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6"/>
  </p:notesMasterIdLst>
  <p:handoutMasterIdLst>
    <p:handoutMasterId r:id="rId37"/>
  </p:handoutMasterIdLst>
  <p:sldIdLst>
    <p:sldId id="394" r:id="rId4"/>
    <p:sldId id="395" r:id="rId5"/>
    <p:sldId id="396" r:id="rId6"/>
    <p:sldId id="397" r:id="rId7"/>
    <p:sldId id="398" r:id="rId8"/>
    <p:sldId id="399" r:id="rId9"/>
    <p:sldId id="444" r:id="rId10"/>
    <p:sldId id="448" r:id="rId11"/>
    <p:sldId id="401" r:id="rId12"/>
    <p:sldId id="402" r:id="rId13"/>
    <p:sldId id="403" r:id="rId14"/>
    <p:sldId id="405" r:id="rId15"/>
    <p:sldId id="406" r:id="rId16"/>
    <p:sldId id="407" r:id="rId17"/>
    <p:sldId id="408" r:id="rId18"/>
    <p:sldId id="425" r:id="rId19"/>
    <p:sldId id="410" r:id="rId20"/>
    <p:sldId id="411" r:id="rId21"/>
    <p:sldId id="437" r:id="rId22"/>
    <p:sldId id="445" r:id="rId23"/>
    <p:sldId id="446" r:id="rId24"/>
    <p:sldId id="447" r:id="rId25"/>
    <p:sldId id="414" r:id="rId26"/>
    <p:sldId id="415" r:id="rId27"/>
    <p:sldId id="416" r:id="rId28"/>
    <p:sldId id="417" r:id="rId29"/>
    <p:sldId id="418" r:id="rId30"/>
    <p:sldId id="420" r:id="rId31"/>
    <p:sldId id="421" r:id="rId32"/>
    <p:sldId id="442" r:id="rId33"/>
    <p:sldId id="352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67" d="100"/>
          <a:sy n="67" d="100"/>
        </p:scale>
        <p:origin x="744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2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7#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2.jpeg"/><Relationship Id="rId5" Type="http://schemas.openxmlformats.org/officeDocument/2006/relationships/image" Target="../media/image47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://www.indeavr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84" t="6250" r="33580"/>
          <a:stretch/>
        </p:blipFill>
        <p:spPr>
          <a:xfrm>
            <a:off x="6018212" y="3505201"/>
            <a:ext cx="5648771" cy="281940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Programming for Beginners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7356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86363" y="3743685"/>
            <a:ext cx="106644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coding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Programming for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 smtClean="0"/>
              <a:t>Course Details and Schedule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Homework: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10-20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March – April 2016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24 April 2016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 Duration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2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 smtClean="0"/>
              <a:t>Programming for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Exams </a:t>
            </a:r>
            <a:r>
              <a:rPr lang="en-US" dirty="0"/>
              <a:t>measure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 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 programming skills</a:t>
            </a:r>
            <a:r>
              <a:rPr lang="en-US" dirty="0"/>
              <a:t>?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Course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score </a:t>
            </a:r>
            <a:r>
              <a:rPr lang="en-US" dirty="0"/>
              <a:t>formed by several components: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"</a:t>
            </a:r>
            <a:r>
              <a:rPr lang="en-US" dirty="0" smtClean="0"/>
              <a:t>Programming Basics" exam serves as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250 score </a:t>
            </a:r>
            <a:r>
              <a:rPr lang="en-US" dirty="0" smtClean="0"/>
              <a:t>required for admission (50%)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Lower score </a:t>
            </a:r>
            <a:r>
              <a:rPr lang="en-US" dirty="0" smtClean="0">
                <a:sym typeface="Wingdings" panose="05000000000000000000" pitchFamily="2" charset="2"/>
              </a:rPr>
              <a:t> repeat / basic courses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6152" y="1828800"/>
            <a:ext cx="2864660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16152" y="4518235"/>
            <a:ext cx="2859731" cy="17301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practical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explained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Simple calculations + simple logic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Loops + simple logic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Drawing figures at the console (loops)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Arrays – processing sequential data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Matrices – processing table data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judge system &amp; real-time 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for Beginners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39624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at the console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diamond</a:t>
            </a:r>
            <a:r>
              <a:rPr lang="en-US" dirty="0" smtClean="0"/>
              <a:t> of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(1 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98812" y="2440072"/>
            <a:ext cx="1332847" cy="2131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1379" y="1752600"/>
            <a:ext cx="131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37212" y="2440071"/>
            <a:ext cx="1772117" cy="289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7212" y="1752600"/>
            <a:ext cx="177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486742" y="2440071"/>
            <a:ext cx="2190223" cy="35035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5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*-*</a:t>
            </a:r>
          </a:p>
          <a:p>
            <a:pPr>
              <a:lnSpc>
                <a:spcPct val="85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*-*-*</a:t>
            </a:r>
          </a:p>
          <a:p>
            <a:pPr>
              <a:lnSpc>
                <a:spcPct val="85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*-*-*-*</a:t>
            </a:r>
          </a:p>
          <a:p>
            <a:pPr>
              <a:lnSpc>
                <a:spcPct val="85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*-*-*-*-*</a:t>
            </a:r>
          </a:p>
          <a:p>
            <a:pPr>
              <a:lnSpc>
                <a:spcPct val="85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*-*-*-*</a:t>
            </a:r>
          </a:p>
          <a:p>
            <a:pPr>
              <a:lnSpc>
                <a:spcPct val="85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*-*-*</a:t>
            </a:r>
          </a:p>
          <a:p>
            <a:pPr>
              <a:lnSpc>
                <a:spcPct val="85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*-*</a:t>
            </a:r>
          </a:p>
          <a:p>
            <a:pPr>
              <a:lnSpc>
                <a:spcPct val="85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6742" y="1752600"/>
            <a:ext cx="216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244876" y="2440072"/>
            <a:ext cx="923787" cy="12802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012" y="1752600"/>
            <a:ext cx="143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9400" y="6153152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Test your solution</a:t>
            </a:r>
            <a:r>
              <a:rPr lang="bg-BG" dirty="0" smtClean="0"/>
              <a:t>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judge.softuni.bg/Contests/Practice/Index/157#8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4419600"/>
            <a:ext cx="1433768" cy="14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143000"/>
            <a:ext cx="10667998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row = 1; row &lt;= n; row++)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("{0}*", new </a:t>
            </a: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string(' ', n - row));</a:t>
            </a:r>
          </a:p>
          <a:p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</a:t>
            </a: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row-1;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Console.Write("-*");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row = n-1; row &gt; 0; row--)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Console.Write("{0}*", new string(' ', n - row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row - 1;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Console.Write("-*");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Onsite students</a:t>
            </a:r>
            <a:endParaRPr lang="en-US" sz="3600" dirty="0"/>
          </a:p>
          <a:p>
            <a:pPr lvl="1"/>
            <a:r>
              <a:rPr lang="en-US" dirty="0" smtClean="0"/>
              <a:t>Final exam </a:t>
            </a:r>
            <a:r>
              <a:rPr lang="en-US" dirty="0"/>
              <a:t>– </a:t>
            </a:r>
            <a:r>
              <a:rPr lang="en-US" dirty="0">
                <a:latin typeface="Consolas" pitchFamily="49" charset="0"/>
              </a:rPr>
              <a:t>75</a:t>
            </a:r>
            <a:r>
              <a:rPr lang="bg-BG" dirty="0">
                <a:latin typeface="Consolas" pitchFamily="49" charset="0"/>
              </a:rPr>
              <a:t>%</a:t>
            </a:r>
          </a:p>
          <a:p>
            <a:pPr lvl="1"/>
            <a:r>
              <a:rPr lang="en-US" dirty="0" smtClean="0"/>
              <a:t>Intermediate exam</a:t>
            </a:r>
            <a:r>
              <a:rPr lang="bg-BG" dirty="0" smtClean="0"/>
              <a:t> </a:t>
            </a:r>
            <a:r>
              <a:rPr lang="bg-BG" dirty="0"/>
              <a:t>– 1</a:t>
            </a:r>
            <a:r>
              <a:rPr lang="en-US" dirty="0"/>
              <a:t>5</a:t>
            </a:r>
            <a:r>
              <a:rPr lang="bg-BG" dirty="0"/>
              <a:t>%</a:t>
            </a:r>
            <a:endParaRPr lang="en-US" dirty="0"/>
          </a:p>
          <a:p>
            <a:pPr lvl="1"/>
            <a:r>
              <a:rPr lang="en-US" dirty="0" smtClean="0"/>
              <a:t>Working with mentor</a:t>
            </a:r>
            <a:r>
              <a:rPr lang="bg-BG" dirty="0" smtClean="0"/>
              <a:t> </a:t>
            </a:r>
            <a:r>
              <a:rPr lang="bg-BG" dirty="0"/>
              <a:t>– 5%</a:t>
            </a:r>
            <a:endParaRPr lang="en-US" dirty="0"/>
          </a:p>
          <a:p>
            <a:pPr lvl="1"/>
            <a:r>
              <a:rPr lang="en-US" dirty="0" smtClean="0"/>
              <a:t>Homework – </a:t>
            </a:r>
            <a:r>
              <a:rPr lang="bg-BG" dirty="0">
                <a:latin typeface="Consolas" pitchFamily="49" charset="0"/>
              </a:rPr>
              <a:t>5</a:t>
            </a:r>
            <a:r>
              <a:rPr lang="en-US" dirty="0"/>
              <a:t>%</a:t>
            </a:r>
          </a:p>
          <a:p>
            <a:r>
              <a:rPr lang="en-US" dirty="0" smtClean="0"/>
              <a:t>Online students</a:t>
            </a:r>
            <a:endParaRPr lang="en-US" dirty="0"/>
          </a:p>
          <a:p>
            <a:pPr lvl="1"/>
            <a:r>
              <a:rPr lang="en-US" dirty="0" smtClean="0"/>
              <a:t>Final exam </a:t>
            </a:r>
            <a:r>
              <a:rPr lang="en-US" dirty="0"/>
              <a:t>– 100%</a:t>
            </a:r>
          </a:p>
          <a:p>
            <a:r>
              <a:rPr lang="en-US" dirty="0" smtClean="0"/>
              <a:t>Forum activity </a:t>
            </a:r>
            <a:r>
              <a:rPr lang="en-US" dirty="0"/>
              <a:t>– </a:t>
            </a:r>
            <a:r>
              <a:rPr lang="en-US" dirty="0" smtClean="0"/>
              <a:t>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634317" y="4078835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– What Comes Next?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91661" y="3044710"/>
            <a:ext cx="5194571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Fail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51812" y="3044710"/>
            <a:ext cx="1078732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05767" y="3044710"/>
            <a:ext cx="1701884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Champion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91662" y="2195732"/>
            <a:ext cx="10568336" cy="0"/>
          </a:xfrm>
          <a:prstGeom prst="line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18" name="Straight Arrow Connector 17"/>
          <p:cNvCxnSpPr/>
          <p:nvPr/>
        </p:nvCxnSpPr>
        <p:spPr>
          <a:xfrm>
            <a:off x="776589" y="2012606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19" name="Straight Arrow Connector 18"/>
          <p:cNvCxnSpPr/>
          <p:nvPr/>
        </p:nvCxnSpPr>
        <p:spPr>
          <a:xfrm>
            <a:off x="5986233" y="2003228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20" name="Straight Arrow Connector 19"/>
          <p:cNvCxnSpPr/>
          <p:nvPr/>
        </p:nvCxnSpPr>
        <p:spPr>
          <a:xfrm>
            <a:off x="9260618" y="2003228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21" name="Straight Arrow Connector 20"/>
          <p:cNvCxnSpPr/>
          <p:nvPr/>
        </p:nvCxnSpPr>
        <p:spPr>
          <a:xfrm>
            <a:off x="11355164" y="2012606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sp>
        <p:nvSpPr>
          <p:cNvPr id="22" name="TextBox 21"/>
          <p:cNvSpPr txBox="1"/>
          <p:nvPr/>
        </p:nvSpPr>
        <p:spPr>
          <a:xfrm>
            <a:off x="608012" y="1484140"/>
            <a:ext cx="35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5623581" y="149000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250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907144" y="1484140"/>
            <a:ext cx="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400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1007651" y="1481796"/>
            <a:ext cx="70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500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040506" y="955413"/>
            <a:ext cx="1824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exam score</a:t>
            </a:r>
            <a:endParaRPr lang="en-US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1018374" y="2012606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sp>
        <p:nvSpPr>
          <p:cNvPr id="33" name="Rectangle 32"/>
          <p:cNvSpPr/>
          <p:nvPr/>
        </p:nvSpPr>
        <p:spPr>
          <a:xfrm>
            <a:off x="11007651" y="3044710"/>
            <a:ext cx="347514" cy="929149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47454" y="237238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485</a:t>
            </a:r>
            <a:endParaRPr lang="en-US" sz="2800" dirty="0"/>
          </a:p>
        </p:txBody>
      </p:sp>
      <p:sp>
        <p:nvSpPr>
          <p:cNvPr id="35" name="Cloud 34"/>
          <p:cNvSpPr/>
          <p:nvPr/>
        </p:nvSpPr>
        <p:spPr>
          <a:xfrm>
            <a:off x="684212" y="4750609"/>
            <a:ext cx="3429000" cy="1756494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Try again / join basic courses</a:t>
            </a:r>
            <a:endParaRPr lang="en-US" sz="2800" dirty="0"/>
          </a:p>
        </p:txBody>
      </p:sp>
      <p:sp>
        <p:nvSpPr>
          <p:cNvPr id="37" name="Cloud 36"/>
          <p:cNvSpPr/>
          <p:nvPr/>
        </p:nvSpPr>
        <p:spPr>
          <a:xfrm>
            <a:off x="4370918" y="4669507"/>
            <a:ext cx="4132788" cy="1820344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Join the "Software Technologies" module</a:t>
            </a:r>
            <a:endParaRPr lang="en-US" sz="28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2845505" y="4140516"/>
            <a:ext cx="409592" cy="50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741612" y="402124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47" name="Cloud 46"/>
          <p:cNvSpPr/>
          <p:nvPr/>
        </p:nvSpPr>
        <p:spPr>
          <a:xfrm>
            <a:off x="8913115" y="4648497"/>
            <a:ext cx="2667697" cy="1876505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Apply for scholarship</a:t>
            </a:r>
            <a:endParaRPr lang="en-US" sz="28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8108270" y="4129072"/>
            <a:ext cx="272142" cy="442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10871580" y="4140516"/>
            <a:ext cx="272142" cy="442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439305" y="4122376"/>
            <a:ext cx="1173189" cy="754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073972" y="3044710"/>
            <a:ext cx="2001767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133464" y="2003228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sp>
        <p:nvSpPr>
          <p:cNvPr id="40" name="TextBox 39"/>
          <p:cNvSpPr txBox="1"/>
          <p:nvPr/>
        </p:nvSpPr>
        <p:spPr>
          <a:xfrm>
            <a:off x="7770812" y="149000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3</a:t>
            </a:r>
            <a:r>
              <a:rPr lang="en-US" sz="2800" dirty="0" smtClean="0"/>
              <a:t>50</a:t>
            </a:r>
            <a:endParaRPr lang="en-US" sz="28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827298" y="4129072"/>
            <a:ext cx="136071" cy="442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loud 66"/>
          <p:cNvSpPr/>
          <p:nvPr/>
        </p:nvSpPr>
        <p:spPr>
          <a:xfrm>
            <a:off x="8518896" y="2438400"/>
            <a:ext cx="2147516" cy="703758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Bank loan?</a:t>
            </a:r>
            <a:endParaRPr lang="en-US" dirty="0"/>
          </a:p>
        </p:txBody>
      </p:sp>
      <p:pic>
        <p:nvPicPr>
          <p:cNvPr id="2050" name="Picture 2" descr="https://cdn2.iconfinder.com/data/icons/kids/128x128/apps/agt_action_f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72" y="1672373"/>
            <a:ext cx="1046716" cy="10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hotelandairpromotion.com/img/suc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8" y="1698252"/>
            <a:ext cx="929708" cy="9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31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9982" y="10043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665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161" y="3733801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465269" y="1068215"/>
            <a:ext cx="5334000" cy="12308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Basics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SoftUni: Curriculum, Modules, Timeline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65269" y="3353280"/>
            <a:ext cx="5334000" cy="1535666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Software Technologies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3546157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 months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5465" y="4013722"/>
            <a:ext cx="1261404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+ JavaScript</a:t>
            </a:r>
          </a:p>
        </p:txBody>
      </p:sp>
      <p:cxnSp>
        <p:nvCxnSpPr>
          <p:cNvPr id="28" name="Straight Arrow Connector 27"/>
          <p:cNvCxnSpPr>
            <a:stCxn id="37" idx="2"/>
            <a:endCxn id="7" idx="0"/>
          </p:cNvCxnSpPr>
          <p:nvPr/>
        </p:nvCxnSpPr>
        <p:spPr>
          <a:xfrm>
            <a:off x="5132269" y="2299081"/>
            <a:ext cx="0" cy="1054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77861" y="1727789"/>
            <a:ext cx="2468566" cy="4180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75465" y="1728658"/>
            <a:ext cx="2492200" cy="418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Coding for beginners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47065" y="4013722"/>
            <a:ext cx="1185204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+ MySQL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42465" y="4013721"/>
            <a:ext cx="113479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Web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87453" y="4013721"/>
            <a:ext cx="118520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Web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97584" y="1066800"/>
            <a:ext cx="301685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78565" y="3353280"/>
            <a:ext cx="418704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12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88815" y="954627"/>
            <a:ext cx="15733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Free Entry</a:t>
            </a:r>
          </a:p>
          <a:p>
            <a:r>
              <a:rPr lang="en-US" sz="2600" dirty="0"/>
              <a:t>Module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8815" y="3375840"/>
            <a:ext cx="17422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Orientation</a:t>
            </a:r>
          </a:p>
          <a:p>
            <a:r>
              <a:rPr lang="en-US" sz="2600" dirty="0"/>
              <a:t>Module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3124200"/>
            <a:ext cx="12188825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7" idx="2"/>
          </p:cNvCxnSpPr>
          <p:nvPr/>
        </p:nvCxnSpPr>
        <p:spPr>
          <a:xfrm>
            <a:off x="5132269" y="4888946"/>
            <a:ext cx="762000" cy="1033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2"/>
          </p:cNvCxnSpPr>
          <p:nvPr/>
        </p:nvCxnSpPr>
        <p:spPr>
          <a:xfrm>
            <a:off x="5132269" y="4888946"/>
            <a:ext cx="2057400" cy="1033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7" idx="2"/>
          </p:cNvCxnSpPr>
          <p:nvPr/>
        </p:nvCxnSpPr>
        <p:spPr>
          <a:xfrm flipH="1">
            <a:off x="3151069" y="4888946"/>
            <a:ext cx="1981200" cy="1033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7" idx="2"/>
          </p:cNvCxnSpPr>
          <p:nvPr/>
        </p:nvCxnSpPr>
        <p:spPr>
          <a:xfrm flipH="1">
            <a:off x="4446469" y="4888946"/>
            <a:ext cx="685800" cy="1033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923212" y="2209800"/>
            <a:ext cx="40894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&gt; 50</a:t>
            </a:r>
            <a:r>
              <a:rPr lang="en-US" sz="2600" dirty="0"/>
              <a:t>% </a:t>
            </a:r>
            <a:r>
              <a:rPr lang="en-US" sz="2600" dirty="0" smtClean="0"/>
              <a:t>exam </a:t>
            </a:r>
            <a:r>
              <a:rPr lang="en-US" sz="2600" dirty="0" smtClean="0">
                <a:sym typeface="Wingdings" panose="05000000000000000000" pitchFamily="2" charset="2"/>
              </a:rPr>
              <a:t></a:t>
            </a:r>
            <a:r>
              <a:rPr lang="en-US" sz="2600" dirty="0" smtClean="0"/>
              <a:t> </a:t>
            </a:r>
            <a:r>
              <a:rPr lang="en-US" sz="2600" dirty="0"/>
              <a:t>Enter SoftUni</a:t>
            </a:r>
          </a:p>
          <a:p>
            <a:r>
              <a:rPr lang="en-US" sz="2600" dirty="0" smtClean="0"/>
              <a:t>&gt; 97</a:t>
            </a:r>
            <a:r>
              <a:rPr lang="en-US" sz="2600" dirty="0"/>
              <a:t>% exam </a:t>
            </a:r>
            <a:r>
              <a:rPr lang="en-US" sz="2600" dirty="0" smtClean="0">
                <a:sym typeface="Wingdings" panose="05000000000000000000" pitchFamily="2" charset="2"/>
              </a:rPr>
              <a:t></a:t>
            </a:r>
            <a:r>
              <a:rPr lang="en-US" sz="2600" dirty="0" smtClean="0"/>
              <a:t> </a:t>
            </a:r>
            <a:r>
              <a:rPr lang="en-US" sz="2600" dirty="0"/>
              <a:t>Scholarship</a:t>
            </a:r>
          </a:p>
        </p:txBody>
      </p:sp>
      <p:cxnSp>
        <p:nvCxnSpPr>
          <p:cNvPr id="74" name="Straight Arrow Connector 73"/>
          <p:cNvCxnSpPr>
            <a:stCxn id="72" idx="1"/>
          </p:cNvCxnSpPr>
          <p:nvPr/>
        </p:nvCxnSpPr>
        <p:spPr>
          <a:xfrm flipH="1">
            <a:off x="7313612" y="2656076"/>
            <a:ext cx="609600" cy="418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8815" y="2707957"/>
            <a:ext cx="2385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Admission Exam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0" y="51816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07347" y="4572000"/>
            <a:ext cx="3556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Select desired profession</a:t>
            </a:r>
          </a:p>
        </p:txBody>
      </p:sp>
      <p:cxnSp>
        <p:nvCxnSpPr>
          <p:cNvPr id="77" name="Straight Arrow Connector 76"/>
          <p:cNvCxnSpPr>
            <a:stCxn id="76" idx="1"/>
          </p:cNvCxnSpPr>
          <p:nvPr/>
        </p:nvCxnSpPr>
        <p:spPr>
          <a:xfrm flipH="1">
            <a:off x="7797269" y="4818222"/>
            <a:ext cx="610078" cy="292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465269" y="5922309"/>
            <a:ext cx="5334000" cy="602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Professional Qualification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8815" y="5446263"/>
            <a:ext cx="182691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Professional</a:t>
            </a:r>
          </a:p>
          <a:p>
            <a:r>
              <a:rPr lang="en-US" sz="2600" dirty="0"/>
              <a:t>Modules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348223" y="1336357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 months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909000" y="5603557"/>
            <a:ext cx="18984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8-24 months</a:t>
            </a:r>
          </a:p>
        </p:txBody>
      </p:sp>
    </p:spTree>
    <p:extLst>
      <p:ext uri="{BB962C8B-B14F-4D97-AF65-F5344CB8AC3E}">
        <p14:creationId xmlns:p14="http://schemas.microsoft.com/office/powerpoint/2010/main" val="5395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303212" y="2892900"/>
            <a:ext cx="4495800" cy="619323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Web Basics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/ PHP Developer Profession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212" y="1060802"/>
            <a:ext cx="44958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JS Core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3212" y="1975202"/>
            <a:ext cx="44958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MEAN Stack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7" idx="2"/>
            <a:endCxn id="23" idx="0"/>
          </p:cNvCxnSpPr>
          <p:nvPr/>
        </p:nvCxnSpPr>
        <p:spPr>
          <a:xfrm>
            <a:off x="2551112" y="1670402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3212" y="3810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 Structures &amp; </a:t>
            </a:r>
            <a:r>
              <a:rPr lang="en-US" sz="2800" noProof="1" smtClean="0"/>
              <a:t>Algo</a:t>
            </a:r>
            <a:endParaRPr lang="en-US" sz="2800" noProof="1"/>
          </a:p>
        </p:txBody>
      </p:sp>
      <p:cxnSp>
        <p:nvCxnSpPr>
          <p:cNvPr id="27" name="Straight Arrow Connector 26"/>
          <p:cNvCxnSpPr>
            <a:stCxn id="23" idx="2"/>
            <a:endCxn id="37" idx="0"/>
          </p:cNvCxnSpPr>
          <p:nvPr/>
        </p:nvCxnSpPr>
        <p:spPr>
          <a:xfrm>
            <a:off x="2551112" y="2584802"/>
            <a:ext cx="0" cy="308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3212" y="4724400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IT Basics</a:t>
            </a:r>
          </a:p>
        </p:txBody>
      </p:sp>
      <p:cxnSp>
        <p:nvCxnSpPr>
          <p:cNvPr id="30" name="Straight Arrow Connector 29"/>
          <p:cNvCxnSpPr>
            <a:stCxn id="26" idx="2"/>
            <a:endCxn id="29" idx="0"/>
          </p:cNvCxnSpPr>
          <p:nvPr/>
        </p:nvCxnSpPr>
        <p:spPr>
          <a:xfrm>
            <a:off x="2551112" y="4419600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212" y="5638800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prstClr val="black"/>
                </a:solidFill>
              </a:rPr>
              <a:t>Embedded &amp; Mobile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9" idx="2"/>
            <a:endCxn id="31" idx="0"/>
          </p:cNvCxnSpPr>
          <p:nvPr/>
        </p:nvCxnSpPr>
        <p:spPr>
          <a:xfrm>
            <a:off x="2551112" y="5334000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94186" y="2891058"/>
            <a:ext cx="301685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28194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023390" y="1012448"/>
            <a:ext cx="20908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 x 4 months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600" dirty="0"/>
              <a:t>mandatory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324052" y="1828800"/>
            <a:ext cx="175118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&gt; 70 </a:t>
            </a:r>
            <a:r>
              <a:rPr lang="en-US" sz="2600" dirty="0"/>
              <a:t>credits</a:t>
            </a:r>
          </a:p>
          <a:p>
            <a:r>
              <a:rPr lang="en-US" sz="2600" dirty="0"/>
              <a:t>Start a job</a:t>
            </a:r>
          </a:p>
        </p:txBody>
      </p:sp>
      <p:cxnSp>
        <p:nvCxnSpPr>
          <p:cNvPr id="56" name="Straight Arrow Connector 55"/>
          <p:cNvCxnSpPr>
            <a:stCxn id="54" idx="1"/>
          </p:cNvCxnSpPr>
          <p:nvPr/>
        </p:nvCxnSpPr>
        <p:spPr>
          <a:xfrm flipH="1">
            <a:off x="9631064" y="2275076"/>
            <a:ext cx="692988" cy="4751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44364" y="3011270"/>
            <a:ext cx="19508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 x 4 months</a:t>
            </a:r>
          </a:p>
          <a:p>
            <a:r>
              <a:rPr lang="en-US" sz="2600" dirty="0"/>
              <a:t>essential</a:t>
            </a:r>
          </a:p>
          <a:p>
            <a:r>
              <a:rPr lang="en-US" sz="2600" dirty="0"/>
              <a:t>courses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194712" y="5410200"/>
            <a:ext cx="19195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&gt; 130 </a:t>
            </a:r>
            <a:r>
              <a:rPr lang="en-US" sz="2600" dirty="0"/>
              <a:t>credits</a:t>
            </a:r>
          </a:p>
          <a:p>
            <a:r>
              <a:rPr lang="en-US" sz="2600" dirty="0"/>
              <a:t>Diploma</a:t>
            </a:r>
          </a:p>
        </p:txBody>
      </p:sp>
      <p:cxnSp>
        <p:nvCxnSpPr>
          <p:cNvPr id="59" name="Straight Arrow Connector 58"/>
          <p:cNvCxnSpPr>
            <a:stCxn id="58" idx="1"/>
          </p:cNvCxnSpPr>
          <p:nvPr/>
        </p:nvCxnSpPr>
        <p:spPr>
          <a:xfrm flipH="1">
            <a:off x="9674700" y="5856476"/>
            <a:ext cx="520012" cy="44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0" y="45720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389424" y="1070313"/>
            <a:ext cx="418704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387902" y="1984712"/>
            <a:ext cx="418704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377167" y="3817023"/>
            <a:ext cx="418704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24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494186" y="4724400"/>
            <a:ext cx="301685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494186" y="5646214"/>
            <a:ext cx="301685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38405" y="2892900"/>
            <a:ext cx="4495800" cy="619323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Web Basics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5138405" y="1060802"/>
            <a:ext cx="44958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PHP Fundamentals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138405" y="1975202"/>
            <a:ext cx="44958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PHP Web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cxnSp>
        <p:nvCxnSpPr>
          <p:cNvPr id="86" name="Straight Arrow Connector 85"/>
          <p:cNvCxnSpPr>
            <a:stCxn id="83" idx="2"/>
            <a:endCxn id="85" idx="0"/>
          </p:cNvCxnSpPr>
          <p:nvPr/>
        </p:nvCxnSpPr>
        <p:spPr>
          <a:xfrm>
            <a:off x="7386305" y="1670402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138405" y="3810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JS Core</a:t>
            </a:r>
          </a:p>
        </p:txBody>
      </p:sp>
      <p:cxnSp>
        <p:nvCxnSpPr>
          <p:cNvPr id="88" name="Straight Arrow Connector 87"/>
          <p:cNvCxnSpPr>
            <a:stCxn id="85" idx="2"/>
            <a:endCxn id="82" idx="0"/>
          </p:cNvCxnSpPr>
          <p:nvPr/>
        </p:nvCxnSpPr>
        <p:spPr>
          <a:xfrm>
            <a:off x="7386305" y="2584802"/>
            <a:ext cx="0" cy="308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138405" y="4724400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IT Basics</a:t>
            </a:r>
          </a:p>
        </p:txBody>
      </p:sp>
      <p:cxnSp>
        <p:nvCxnSpPr>
          <p:cNvPr id="90" name="Straight Arrow Connector 89"/>
          <p:cNvCxnSpPr>
            <a:stCxn id="87" idx="2"/>
            <a:endCxn id="89" idx="0"/>
          </p:cNvCxnSpPr>
          <p:nvPr/>
        </p:nvCxnSpPr>
        <p:spPr>
          <a:xfrm>
            <a:off x="7386305" y="4419600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138405" y="5638800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prstClr val="black"/>
                </a:solidFill>
              </a:rPr>
              <a:t>Embedded &amp; Mobile</a:t>
            </a:r>
            <a:endParaRPr lang="en-US" dirty="0"/>
          </a:p>
        </p:txBody>
      </p:sp>
      <p:cxnSp>
        <p:nvCxnSpPr>
          <p:cNvPr id="92" name="Straight Arrow Connector 91"/>
          <p:cNvCxnSpPr>
            <a:stCxn id="89" idx="2"/>
            <a:endCxn id="91" idx="0"/>
          </p:cNvCxnSpPr>
          <p:nvPr/>
        </p:nvCxnSpPr>
        <p:spPr>
          <a:xfrm>
            <a:off x="7386305" y="5334000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340114" y="2891058"/>
            <a:ext cx="301685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223095" y="1066280"/>
            <a:ext cx="418704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24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223095" y="1980679"/>
            <a:ext cx="418704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223095" y="3817023"/>
            <a:ext cx="418704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340114" y="4724400"/>
            <a:ext cx="301685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340114" y="5646214"/>
            <a:ext cx="301685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cxnSp>
        <p:nvCxnSpPr>
          <p:cNvPr id="65" name="Straight Arrow Connector 64"/>
          <p:cNvCxnSpPr>
            <a:stCxn id="37" idx="2"/>
            <a:endCxn id="26" idx="0"/>
          </p:cNvCxnSpPr>
          <p:nvPr/>
        </p:nvCxnSpPr>
        <p:spPr>
          <a:xfrm>
            <a:off x="2551112" y="3512223"/>
            <a:ext cx="0" cy="29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2" idx="2"/>
            <a:endCxn id="87" idx="0"/>
          </p:cNvCxnSpPr>
          <p:nvPr/>
        </p:nvCxnSpPr>
        <p:spPr>
          <a:xfrm>
            <a:off x="7386305" y="3512223"/>
            <a:ext cx="0" cy="29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551112" y="6259649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386305" y="6248400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01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/ Java Web Developer Profession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3212" y="1032517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Fundamentals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212" y="1847942"/>
            <a:ext cx="4495800" cy="532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DB Fundamentals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37" idx="2"/>
            <a:endCxn id="7" idx="0"/>
          </p:cNvCxnSpPr>
          <p:nvPr/>
        </p:nvCxnSpPr>
        <p:spPr>
          <a:xfrm>
            <a:off x="2551112" y="1573308"/>
            <a:ext cx="0" cy="274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3212" y="2646394"/>
            <a:ext cx="4495800" cy="532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Web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7" idx="2"/>
            <a:endCxn id="23" idx="0"/>
          </p:cNvCxnSpPr>
          <p:nvPr/>
        </p:nvCxnSpPr>
        <p:spPr>
          <a:xfrm>
            <a:off x="2551112" y="2380244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3212" y="3444847"/>
            <a:ext cx="4495800" cy="53230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JS Core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3" idx="2"/>
            <a:endCxn id="26" idx="0"/>
          </p:cNvCxnSpPr>
          <p:nvPr/>
        </p:nvCxnSpPr>
        <p:spPr>
          <a:xfrm>
            <a:off x="2551112" y="3178696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3212" y="4243299"/>
            <a:ext cx="4495800" cy="53230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 Structures &amp; </a:t>
            </a:r>
            <a:r>
              <a:rPr lang="en-US" sz="2800" noProof="1" smtClean="0"/>
              <a:t>Algo</a:t>
            </a:r>
            <a:endParaRPr lang="en-US" sz="2800" noProof="1"/>
          </a:p>
        </p:txBody>
      </p:sp>
      <p:cxnSp>
        <p:nvCxnSpPr>
          <p:cNvPr id="30" name="Straight Arrow Connector 29"/>
          <p:cNvCxnSpPr>
            <a:stCxn id="26" idx="2"/>
            <a:endCxn id="29" idx="0"/>
          </p:cNvCxnSpPr>
          <p:nvPr/>
        </p:nvCxnSpPr>
        <p:spPr>
          <a:xfrm>
            <a:off x="2551112" y="3977148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212" y="5041751"/>
            <a:ext cx="4495800" cy="5323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prstClr val="black"/>
                </a:solidFill>
              </a:rPr>
              <a:t>Web Basics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9" idx="2"/>
            <a:endCxn id="31" idx="0"/>
          </p:cNvCxnSpPr>
          <p:nvPr/>
        </p:nvCxnSpPr>
        <p:spPr>
          <a:xfrm>
            <a:off x="2551112" y="4775600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77167" y="1073069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3311771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0" y="64770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023390" y="1028819"/>
            <a:ext cx="2090822" cy="112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3 x 4 months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600" dirty="0"/>
              <a:t>mandatory</a:t>
            </a:r>
          </a:p>
          <a:p>
            <a:r>
              <a:rPr lang="en-US" sz="2600" dirty="0"/>
              <a:t>courses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51075" y="2381248"/>
            <a:ext cx="19195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&gt; 100 </a:t>
            </a:r>
            <a:r>
              <a:rPr lang="en-US" sz="2600" dirty="0"/>
              <a:t>credits</a:t>
            </a:r>
          </a:p>
          <a:p>
            <a:r>
              <a:rPr lang="en-US" sz="2600" dirty="0"/>
              <a:t>start a job</a:t>
            </a:r>
          </a:p>
        </p:txBody>
      </p:sp>
      <p:cxnSp>
        <p:nvCxnSpPr>
          <p:cNvPr id="56" name="Straight Arrow Connector 55"/>
          <p:cNvCxnSpPr>
            <a:stCxn id="54" idx="1"/>
          </p:cNvCxnSpPr>
          <p:nvPr/>
        </p:nvCxnSpPr>
        <p:spPr>
          <a:xfrm flipH="1">
            <a:off x="9664901" y="2827524"/>
            <a:ext cx="486174" cy="410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23390" y="3454462"/>
            <a:ext cx="2090822" cy="112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 x 4 months</a:t>
            </a:r>
          </a:p>
          <a:p>
            <a:r>
              <a:rPr lang="en-US" sz="2600" dirty="0"/>
              <a:t>essential</a:t>
            </a:r>
          </a:p>
          <a:p>
            <a:r>
              <a:rPr lang="en-US" sz="2600" dirty="0"/>
              <a:t>courses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151075" y="5486400"/>
            <a:ext cx="19195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&gt; 170 </a:t>
            </a:r>
            <a:r>
              <a:rPr lang="en-US" sz="2600" dirty="0"/>
              <a:t>credits</a:t>
            </a:r>
          </a:p>
          <a:p>
            <a:r>
              <a:rPr lang="en-US" sz="2600" dirty="0"/>
              <a:t>Diploma</a:t>
            </a:r>
          </a:p>
        </p:txBody>
      </p:sp>
      <p:cxnSp>
        <p:nvCxnSpPr>
          <p:cNvPr id="59" name="Straight Arrow Connector 58"/>
          <p:cNvCxnSpPr>
            <a:stCxn id="58" idx="1"/>
          </p:cNvCxnSpPr>
          <p:nvPr/>
        </p:nvCxnSpPr>
        <p:spPr>
          <a:xfrm flipH="1">
            <a:off x="9664901" y="5932676"/>
            <a:ext cx="486174" cy="402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0" y="4908676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377167" y="1859150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377167" y="2657602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377167" y="3464731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377167" y="4257051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494186" y="5061977"/>
            <a:ext cx="301685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38405" y="1032517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Fundamentals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5138405" y="1847942"/>
            <a:ext cx="4495800" cy="532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DB Fundamentals</a:t>
            </a:r>
            <a:endParaRPr lang="en-US" dirty="0"/>
          </a:p>
        </p:txBody>
      </p:sp>
      <p:cxnSp>
        <p:nvCxnSpPr>
          <p:cNvPr id="84" name="Straight Arrow Connector 83"/>
          <p:cNvCxnSpPr>
            <a:stCxn id="82" idx="2"/>
            <a:endCxn id="83" idx="0"/>
          </p:cNvCxnSpPr>
          <p:nvPr/>
        </p:nvCxnSpPr>
        <p:spPr>
          <a:xfrm>
            <a:off x="7386305" y="1573308"/>
            <a:ext cx="0" cy="274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138405" y="2646394"/>
            <a:ext cx="4495800" cy="532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</a:t>
            </a:r>
            <a:endParaRPr lang="en-US" dirty="0"/>
          </a:p>
        </p:txBody>
      </p:sp>
      <p:cxnSp>
        <p:nvCxnSpPr>
          <p:cNvPr id="86" name="Straight Arrow Connector 85"/>
          <p:cNvCxnSpPr>
            <a:stCxn id="83" idx="2"/>
            <a:endCxn id="85" idx="0"/>
          </p:cNvCxnSpPr>
          <p:nvPr/>
        </p:nvCxnSpPr>
        <p:spPr>
          <a:xfrm>
            <a:off x="7386305" y="2380244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138405" y="3444847"/>
            <a:ext cx="4495800" cy="53230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JS Core</a:t>
            </a:r>
            <a:endParaRPr lang="en-US" dirty="0"/>
          </a:p>
        </p:txBody>
      </p:sp>
      <p:cxnSp>
        <p:nvCxnSpPr>
          <p:cNvPr id="88" name="Straight Arrow Connector 87"/>
          <p:cNvCxnSpPr>
            <a:stCxn id="85" idx="2"/>
            <a:endCxn id="87" idx="0"/>
          </p:cNvCxnSpPr>
          <p:nvPr/>
        </p:nvCxnSpPr>
        <p:spPr>
          <a:xfrm>
            <a:off x="7386305" y="3178696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138405" y="4243299"/>
            <a:ext cx="4495800" cy="53230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 Structures </a:t>
            </a:r>
            <a:r>
              <a:rPr lang="en-US" sz="2800"/>
              <a:t>&amp; </a:t>
            </a:r>
            <a:r>
              <a:rPr lang="en-US" sz="2800" noProof="1" smtClean="0"/>
              <a:t>Algo</a:t>
            </a:r>
            <a:endParaRPr lang="en-US" sz="2800" noProof="1"/>
          </a:p>
        </p:txBody>
      </p:sp>
      <p:cxnSp>
        <p:nvCxnSpPr>
          <p:cNvPr id="90" name="Straight Arrow Connector 89"/>
          <p:cNvCxnSpPr>
            <a:stCxn id="87" idx="2"/>
            <a:endCxn id="89" idx="0"/>
          </p:cNvCxnSpPr>
          <p:nvPr/>
        </p:nvCxnSpPr>
        <p:spPr>
          <a:xfrm>
            <a:off x="7386305" y="3977148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138405" y="5041751"/>
            <a:ext cx="4495800" cy="5323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prstClr val="black"/>
                </a:solidFill>
              </a:rPr>
              <a:t>Web Basics</a:t>
            </a:r>
            <a:endParaRPr lang="en-US" sz="2800" dirty="0"/>
          </a:p>
        </p:txBody>
      </p:sp>
      <p:cxnSp>
        <p:nvCxnSpPr>
          <p:cNvPr id="92" name="Straight Arrow Connector 91"/>
          <p:cNvCxnSpPr>
            <a:stCxn id="89" idx="2"/>
            <a:endCxn id="91" idx="0"/>
          </p:cNvCxnSpPr>
          <p:nvPr/>
        </p:nvCxnSpPr>
        <p:spPr>
          <a:xfrm>
            <a:off x="7386305" y="4775600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223095" y="1073069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212360" y="1859150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212360" y="2657602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212360" y="3464731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27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212360" y="4257051"/>
            <a:ext cx="418704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329379" y="5061977"/>
            <a:ext cx="301685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551112" y="5583875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386305" y="5574053"/>
            <a:ext cx="0" cy="266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03212" y="5830948"/>
            <a:ext cx="4495800" cy="5258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prstClr val="black"/>
                </a:solidFill>
              </a:rPr>
              <a:t>Embedded &amp; Mobile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494186" y="5851095"/>
            <a:ext cx="301685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405" y="5830948"/>
            <a:ext cx="4495800" cy="5258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prstClr val="black"/>
                </a:solidFill>
              </a:rPr>
              <a:t>Embedded &amp; Mobile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9340114" y="5851095"/>
            <a:ext cx="301685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800" dirty="0"/>
              <a:t>9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551112" y="6366484"/>
            <a:ext cx="0" cy="262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386305" y="6356781"/>
            <a:ext cx="0" cy="262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62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topic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are accepted in the judge system: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Programming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</a:t>
            </a:r>
            <a:r>
              <a:rPr lang="en-US" sz="3000" dirty="0" smtClean="0"/>
              <a:t>C# Programming </a:t>
            </a:r>
            <a:r>
              <a:rPr lang="en-US" sz="3000" dirty="0"/>
              <a:t>courses @ </a:t>
            </a:r>
            <a:r>
              <a:rPr lang="en-US" sz="3000" dirty="0" smtClean="0"/>
              <a:t>SoftUni.bg partially follows </a:t>
            </a:r>
            <a:r>
              <a:rPr lang="en-US" sz="3000" dirty="0"/>
              <a:t>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 smtClean="0"/>
              <a:t>Programming Basics </a:t>
            </a:r>
            <a:r>
              <a:rPr lang="en-US" sz="3000" dirty="0">
                <a:sym typeface="Wingdings" pitchFamily="2" charset="2"/>
              </a:rPr>
              <a:t> chapters </a:t>
            </a:r>
            <a:r>
              <a:rPr lang="en-US" sz="3000" dirty="0" smtClean="0">
                <a:sym typeface="Wingdings" pitchFamily="2" charset="2"/>
              </a:rPr>
              <a:t>2, 3, 7, 9, 11, 13, 14, 16, 18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2015</a:t>
            </a:r>
            <a:r>
              <a:rPr lang="en-US" dirty="0" smtClean="0"/>
              <a:t> (a free </a:t>
            </a:r>
            <a:r>
              <a:rPr lang="en-US" dirty="0"/>
              <a:t>version of </a:t>
            </a:r>
            <a:r>
              <a:rPr lang="en-US" dirty="0" smtClean="0"/>
              <a:t>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2013, 2012</a:t>
            </a:r>
            <a:r>
              <a:rPr lang="en-US" dirty="0"/>
              <a:t>, </a:t>
            </a:r>
            <a:r>
              <a:rPr lang="en-US" dirty="0" smtClean="0"/>
              <a:t>2010 acceptable</a:t>
            </a:r>
            <a:r>
              <a:rPr lang="bg-BG" dirty="0" smtClean="0"/>
              <a:t>, </a:t>
            </a:r>
            <a:r>
              <a:rPr lang="en-US" dirty="0" smtClean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 smtClean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 for Beginners</a:t>
            </a:r>
            <a:r>
              <a:rPr lang="en-US" sz="3200" dirty="0" smtClean="0"/>
              <a:t>" course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Basic programming skills after "Coding 101"</a:t>
            </a:r>
          </a:p>
          <a:p>
            <a:pPr marL="319142" indent="-320675">
              <a:lnSpc>
                <a:spcPct val="100000"/>
              </a:lnSpc>
            </a:pPr>
            <a:r>
              <a:rPr lang="en-US" sz="3400" dirty="0" smtClean="0"/>
              <a:t>Training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sz="3000" dirty="0"/>
              <a:t>Data types, methods, debugging, arrays, lists,</a:t>
            </a:r>
            <a:br>
              <a:rPr lang="en-US" sz="3000" dirty="0"/>
            </a:br>
            <a:r>
              <a:rPr lang="en-US" sz="3000" dirty="0"/>
              <a:t>strings, dictionaries, </a:t>
            </a:r>
            <a:r>
              <a:rPr lang="en-US" sz="3000" dirty="0" smtClean="0"/>
              <a:t>lambda, </a:t>
            </a:r>
            <a:r>
              <a:rPr lang="en-US" sz="3000" dirty="0"/>
              <a:t>classes, objects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566998"/>
            <a:ext cx="3331604" cy="247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7789860" y="4584700"/>
            <a:ext cx="3789572" cy="1739900"/>
            <a:chOff x="998778" y="2709000"/>
            <a:chExt cx="7687634" cy="3510730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4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1" name="TextBox 20"/>
            <p:cNvSpPr txBox="1"/>
            <p:nvPr/>
          </p:nvSpPr>
          <p:spPr>
            <a:xfrm rot="288549">
              <a:off x="157306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Programming</a:t>
              </a:r>
              <a:b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for Beginners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Programming for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57306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Programming</a:t>
              </a:r>
              <a:b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for Beginners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865506" y="1957770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</a:t>
            </a:r>
            <a:r>
              <a:rPr lang="en-US" dirty="0" smtClean="0"/>
              <a:t>for Beginners – Course Intro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 for Beginners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/>
            <a:r>
              <a:rPr lang="en-US" dirty="0" smtClean="0"/>
              <a:t>Extends the coding skills gained from 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Coding 101</a:t>
            </a:r>
            <a:r>
              <a:rPr lang="en-US" dirty="0" smtClean="0"/>
              <a:t>" course</a:t>
            </a:r>
          </a:p>
          <a:p>
            <a:pPr lvl="1"/>
            <a:r>
              <a:rPr lang="en-US" dirty="0" smtClean="0"/>
              <a:t>Add more typical programming skills needed by all developers</a:t>
            </a:r>
          </a:p>
          <a:p>
            <a:pPr lvl="1"/>
            <a:r>
              <a:rPr lang="en-US" dirty="0" smtClean="0"/>
              <a:t>Enhances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r>
              <a:rPr lang="en-US" dirty="0" smtClean="0"/>
              <a:t>Topics covered: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 conversion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</a:t>
            </a:r>
            <a:endParaRPr lang="en-US" dirty="0" smtClean="0"/>
          </a:p>
          <a:p>
            <a:pPr lvl="1"/>
            <a:r>
              <a:rPr lang="en-US" dirty="0" smtClean="0"/>
              <a:t>Collections of elements: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dictionaries</a:t>
            </a:r>
          </a:p>
          <a:p>
            <a:pPr lvl="1"/>
            <a:r>
              <a:rPr lang="en-US" dirty="0" smtClean="0"/>
              <a:t>Data processing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 smtClean="0"/>
              <a:t> (basics)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Course Intro. Data Types, Methods, Debugging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Arrays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Lists </a:t>
            </a:r>
            <a:r>
              <a:rPr lang="en-US" dirty="0"/>
              <a:t>and </a:t>
            </a:r>
            <a:r>
              <a:rPr lang="en-US" dirty="0" smtClean="0"/>
              <a:t>Matrices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Strings</a:t>
            </a:r>
            <a:r>
              <a:rPr lang="en-US" dirty="0"/>
              <a:t>, Dictionaries, Lambda and </a:t>
            </a:r>
            <a:r>
              <a:rPr lang="en-US" dirty="0" smtClean="0"/>
              <a:t>LINQ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Objects </a:t>
            </a:r>
            <a:r>
              <a:rPr lang="en-US" dirty="0"/>
              <a:t>and </a:t>
            </a:r>
            <a:r>
              <a:rPr lang="en-US" dirty="0" smtClean="0"/>
              <a:t>Classes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Exam Simulation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Practical Exam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Topics</a:t>
            </a:r>
            <a:endParaRPr lang="en-US" dirty="0"/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60" y="3019650"/>
            <a:ext cx="3171600" cy="31715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0"/>
            <a:ext cx="2245054" cy="274151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8900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Преслав Михайлов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/>
              <a:t>Software </a:t>
            </a:r>
            <a:r>
              <a:rPr lang="en-US" noProof="1" smtClean="0"/>
              <a:t>Engineer at</a:t>
            </a:r>
            <a:r>
              <a:rPr lang="bg-BG" noProof="1" smtClean="0"/>
              <a:t> </a:t>
            </a:r>
            <a:r>
              <a:rPr lang="en-US" noProof="1" smtClean="0"/>
              <a:t>Visteon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Top </a:t>
            </a:r>
            <a:r>
              <a:rPr lang="en-US" dirty="0"/>
              <a:t>performing student from the </a:t>
            </a:r>
            <a:r>
              <a:rPr lang="en-US" noProof="1"/>
              <a:t>Software </a:t>
            </a:r>
            <a:r>
              <a:rPr lang="en-US" noProof="1" smtClean="0"/>
              <a:t>University</a:t>
            </a:r>
            <a:endParaRPr lang="bg-BG" noProof="1" smtClean="0"/>
          </a:p>
          <a:p>
            <a:pPr marL="304747" lvl="1" indent="-304747"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Божидар Гевечанов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/>
              <a:t>Software </a:t>
            </a:r>
            <a:r>
              <a:rPr lang="en-US" noProof="1" smtClean="0"/>
              <a:t>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</a:t>
            </a:r>
            <a:r>
              <a:rPr lang="en-US" noProof="1"/>
              <a:t>Software </a:t>
            </a:r>
            <a:r>
              <a:rPr lang="en-US" noProof="1" smtClean="0"/>
              <a:t>University</a:t>
            </a:r>
            <a:endParaRPr lang="bg-BG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</a:t>
            </a:r>
            <a:r>
              <a:rPr lang="bg-BG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 descr="mihayloff14 ava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1151121"/>
            <a:ext cx="2381250" cy="238125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150" y="4019550"/>
            <a:ext cx="2341067" cy="2341067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2770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mentors</a:t>
            </a:r>
          </a:p>
          <a:p>
            <a:pPr lvl="1"/>
            <a:r>
              <a:rPr lang="en-US" dirty="0" smtClean="0"/>
              <a:t>Top students from </a:t>
            </a:r>
            <a:r>
              <a:rPr lang="en-US" noProof="1" smtClean="0"/>
              <a:t>SoftUni</a:t>
            </a:r>
            <a:endParaRPr lang="en-US" dirty="0" smtClean="0"/>
          </a:p>
          <a:p>
            <a:pPr lvl="1"/>
            <a:r>
              <a:rPr lang="en-US" dirty="0" smtClean="0"/>
              <a:t>Top performers from previous programming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Mentors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31434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331434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364" y="609600"/>
            <a:ext cx="1931848" cy="161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1325</Words>
  <Application>Microsoft Office PowerPoint</Application>
  <PresentationFormat>Custom</PresentationFormat>
  <Paragraphs>367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Programming for Beginners</vt:lpstr>
      <vt:lpstr>Table of Contents</vt:lpstr>
      <vt:lpstr>Programming for Beginners</vt:lpstr>
      <vt:lpstr>Course Objectives</vt:lpstr>
      <vt:lpstr>Course Topics</vt:lpstr>
      <vt:lpstr>The Trainers Team</vt:lpstr>
      <vt:lpstr>Trainers Team</vt:lpstr>
      <vt:lpstr>Trainers Team (2)</vt:lpstr>
      <vt:lpstr>Mentors</vt:lpstr>
      <vt:lpstr>Programming for Beginners</vt:lpstr>
      <vt:lpstr>Training Duration</vt:lpstr>
      <vt:lpstr>Why English?</vt:lpstr>
      <vt:lpstr>Programming for Beginners</vt:lpstr>
      <vt:lpstr>The Final Exam</vt:lpstr>
      <vt:lpstr>Programming for Beginners Exam</vt:lpstr>
      <vt:lpstr>Programming Exam – Sample Problem</vt:lpstr>
      <vt:lpstr>Programming Exam – Sample Solution</vt:lpstr>
      <vt:lpstr>Scoring System for the Course</vt:lpstr>
      <vt:lpstr>Final Exam – What Comes Next?</vt:lpstr>
      <vt:lpstr>SoftUni: Curriculum, Modules, Timeline</vt:lpstr>
      <vt:lpstr>JavaScript / PHP Developer Profession</vt:lpstr>
      <vt:lpstr>C# / Java Web Developer Profession</vt:lpstr>
      <vt:lpstr>Homework Assignments</vt:lpstr>
      <vt:lpstr>Resources</vt:lpstr>
      <vt:lpstr>Course Web Site &amp; Forums</vt:lpstr>
      <vt:lpstr>The Programming Basics Slides and Videos</vt:lpstr>
      <vt:lpstr>The Free C# Fundamentals Textbook</vt:lpstr>
      <vt:lpstr>Required Software</vt:lpstr>
      <vt:lpstr>Summary</vt:lpstr>
      <vt:lpstr>Programming for Beginners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Beginners: Course Introduction</dc:title>
  <dc:subject>C# Basics Course</dc:subject>
  <dc:creator/>
  <cp:keywords>C#,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2016-03-12T12:27:43Z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